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7301"/>
            <a:ext cx="9144000" cy="0"/>
          </a:xfrm>
          <a:prstGeom prst="line">
            <a:avLst/>
          </a:prstGeom>
          <a:noFill/>
          <a:ln w="381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71500" y="253901"/>
            <a:ext cx="816102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GWAS Research: Impact Beyond Direct Discovery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71500" y="1034951"/>
            <a:ext cx="8001000" cy="766763"/>
          </a:xfrm>
          <a:prstGeom prst="rect">
            <a:avLst/>
          </a:prstGeom>
          <a:solidFill>
            <a:srgbClr val="F7F9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95313" y="1034951"/>
            <a:ext cx="0" cy="766762"/>
          </a:xfrm>
          <a:prstGeom prst="line">
            <a:avLst/>
          </a:prstGeom>
          <a:noFill/>
          <a:ln w="47625">
            <a:solidFill>
              <a:srgbClr val="1A3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7725" y="1187351"/>
            <a:ext cx="7646099" cy="461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20"/>
              </a:lnSpc>
              <a:buNone/>
            </a:pPr>
            <a:r>
              <a:rPr lang="en-US" sz="1300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NIH funds a GWAS discovery, the scientific value extends far beyond that single finding. Knowledge flows through biological networks, enabling innovation across related gene-disease pairs.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71500" y="1992213"/>
            <a:ext cx="375185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71500" y="2265164"/>
            <a:ext cx="3751853" cy="586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ROI metrics only capture </a:t>
            </a:r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</a:t>
            </a:r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outcomes. But scientific knowledge is interconnected—a discovery about one gene informs research on biologically related genes.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1500" y="2953345"/>
            <a:ext cx="3751853" cy="391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measuring spillovers, we systematically </a:t>
            </a:r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undervalue</a:t>
            </a:r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basic science investments.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992213"/>
            <a:ext cx="0" cy="2621161"/>
          </a:xfrm>
          <a:prstGeom prst="line">
            <a:avLst/>
          </a:prstGeom>
          <a:noFill/>
          <a:ln w="9525">
            <a:solidFill>
              <a:srgbClr val="DDDDD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4213" y="1992213"/>
            <a:ext cx="375185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FOUND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94213" y="2265164"/>
            <a:ext cx="3751853" cy="391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40"/>
              </a:lnSpc>
              <a:spcAft>
                <a:spcPts val="800"/>
              </a:spcAft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biological pathway data, we trace how discoveries propagate through the biomedical knowledge network.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94213" y="2757785"/>
            <a:ext cx="3678287" cy="1102221"/>
          </a:xfrm>
          <a:prstGeom prst="rect">
            <a:avLst/>
          </a:prstGeom>
          <a:solidFill>
            <a:srgbClr val="1A3A5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051740" y="2910185"/>
            <a:ext cx="3363233" cy="5689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480"/>
              </a:lnSpc>
              <a:buNone/>
            </a:pPr>
            <a:r>
              <a:rPr lang="en-US" sz="3200" b="1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60x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5051740" y="3529905"/>
            <a:ext cx="3363233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00"/>
              </a:lnSpc>
              <a:spcBef>
                <a:spcPts val="400"/>
              </a:spcBef>
              <a:buNone/>
            </a:pPr>
            <a:r>
              <a:rPr lang="en-US" sz="10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SPILLOVER MULTIPLIER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4770537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1500" y="4902250"/>
            <a:ext cx="18998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Tranchero &amp; Guthmann | Wharton School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292602" y="4902250"/>
            <a:ext cx="232549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GWAS Catalog, USPTO Patents, KEGG Pathways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7301"/>
            <a:ext cx="9144000" cy="0"/>
          </a:xfrm>
          <a:prstGeom prst="line">
            <a:avLst/>
          </a:prstGeom>
          <a:noFill/>
          <a:ln w="381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71500" y="253901"/>
            <a:ext cx="816102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Framework for Measuring Knowledge Spillovers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71500" y="1034951"/>
            <a:ext cx="8001000" cy="766763"/>
          </a:xfrm>
          <a:prstGeom prst="rect">
            <a:avLst/>
          </a:prstGeom>
          <a:solidFill>
            <a:srgbClr val="F7F9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95313" y="1034951"/>
            <a:ext cx="0" cy="766762"/>
          </a:xfrm>
          <a:prstGeom prst="line">
            <a:avLst/>
          </a:prstGeom>
          <a:noFill/>
          <a:ln w="47625">
            <a:solidFill>
              <a:srgbClr val="1A3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7725" y="1187351"/>
            <a:ext cx="7646099" cy="4619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20"/>
              </a:lnSpc>
              <a:buNone/>
            </a:pPr>
            <a:r>
              <a:rPr lang="en-US" sz="1300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construct a "landscape model" mapping gene-disease relationships through biological pathways and disease taxonomies—enabling rigorous measurement of how scientific knowledge propagates.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08000" y="2547789"/>
            <a:ext cx="2070050" cy="697706"/>
          </a:xfrm>
          <a:prstGeom prst="rect">
            <a:avLst/>
          </a:prstGeom>
          <a:solidFill>
            <a:srgbClr val="F7F9FB"/>
          </a:solidFill>
          <a:ln w="19050">
            <a:solidFill>
              <a:srgbClr val="1A3A5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101041" y="2719239"/>
            <a:ext cx="168396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GWAS DISCOVERY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01041" y="2925514"/>
            <a:ext cx="16839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 A linked to Disease X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978051" y="2749004"/>
            <a:ext cx="570027" cy="295275"/>
          </a:xfrm>
          <a:prstGeom prst="rect">
            <a:avLst/>
          </a:prstGeom>
          <a:noFill/>
          <a:ln/>
        </p:spPr>
        <p:txBody>
          <a:bodyPr wrap="square" lIns="152400" tIns="0" rIns="152400" bIns="0" rtlCol="0" anchor="t"/>
          <a:lstStyle/>
          <a:p>
            <a:pPr algn="l" indent="0" marL="0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536900" y="2473523"/>
            <a:ext cx="2070050" cy="846237"/>
          </a:xfrm>
          <a:prstGeom prst="rect">
            <a:avLst/>
          </a:prstGeom>
          <a:solidFill>
            <a:srgbClr val="F7F9FB"/>
          </a:solidFill>
          <a:ln w="19050">
            <a:solidFill>
              <a:srgbClr val="1A3A5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729941" y="2644973"/>
            <a:ext cx="168396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PATHWAY NETWORK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729941" y="2851249"/>
            <a:ext cx="1683969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Biological connections to related genes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606951" y="2749004"/>
            <a:ext cx="570027" cy="295275"/>
          </a:xfrm>
          <a:prstGeom prst="rect">
            <a:avLst/>
          </a:prstGeom>
          <a:noFill/>
          <a:ln/>
        </p:spPr>
        <p:txBody>
          <a:bodyPr wrap="square" lIns="152400" tIns="0" rIns="152400" bIns="0" rtlCol="0" anchor="t"/>
          <a:lstStyle/>
          <a:p>
            <a:pPr algn="l" indent="0" marL="0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165800" y="2473523"/>
            <a:ext cx="2070050" cy="846237"/>
          </a:xfrm>
          <a:prstGeom prst="rect">
            <a:avLst/>
          </a:prstGeom>
          <a:solidFill>
            <a:srgbClr val="F7F9FB"/>
          </a:solidFill>
          <a:ln w="19050">
            <a:solidFill>
              <a:srgbClr val="1A3A5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358841" y="2644973"/>
            <a:ext cx="168396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1A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SPILLOVER IMPACT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358841" y="2851249"/>
            <a:ext cx="1683969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in related gene-disease pairs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71500" y="3762970"/>
            <a:ext cx="8001000" cy="850404"/>
          </a:xfrm>
          <a:prstGeom prst="rect">
            <a:avLst/>
          </a:prstGeom>
          <a:solidFill>
            <a:srgbClr val="1A3A5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825401" y="3915370"/>
            <a:ext cx="764306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IMPLICATION FOR NLM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25401" y="4131171"/>
            <a:ext cx="7643062" cy="3298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1000" dirty="0">
                <a:solidFill>
                  <a:srgbClr val="D0D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framework provides evidence-based tools to assess the true return on genomic research investments—capturing value that traditional metrics miss.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770537"/>
            <a:ext cx="9144000" cy="0"/>
          </a:xfrm>
          <a:prstGeom prst="line">
            <a:avLst/>
          </a:prstGeom>
          <a:noFill/>
          <a:ln w="9525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1500" y="4902250"/>
            <a:ext cx="81610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Tranchero &amp; Guthmann | Wharton School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GWAS Spillover Analysis - NLM Summary</dc:title>
  <dc:subject>Measuring the ROI of NIH Genomic Research</dc:subject>
  <dc:creator>Tranchero, Guthmann et al.</dc:creator>
  <cp:lastModifiedBy>Tranchero, Guthmann et al.</cp:lastModifiedBy>
  <cp:revision>1</cp:revision>
  <dcterms:created xsi:type="dcterms:W3CDTF">2026-02-05T17:08:10Z</dcterms:created>
  <dcterms:modified xsi:type="dcterms:W3CDTF">2026-02-05T17:08:10Z</dcterms:modified>
</cp:coreProperties>
</file>